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9"/>
  </p:notesMasterIdLst>
  <p:sldIdLst>
    <p:sldId id="256" r:id="rId2"/>
    <p:sldId id="257" r:id="rId3"/>
    <p:sldId id="259" r:id="rId4"/>
    <p:sldId id="258" r:id="rId5"/>
    <p:sldId id="260" r:id="rId6"/>
    <p:sldId id="261" r:id="rId7"/>
    <p:sldId id="271" r:id="rId8"/>
    <p:sldId id="262" r:id="rId9"/>
    <p:sldId id="263" r:id="rId10"/>
    <p:sldId id="264" r:id="rId11"/>
    <p:sldId id="265" r:id="rId12"/>
    <p:sldId id="272" r:id="rId13"/>
    <p:sldId id="266" r:id="rId14"/>
    <p:sldId id="267" r:id="rId15"/>
    <p:sldId id="268" r:id="rId16"/>
    <p:sldId id="269" r:id="rId17"/>
    <p:sldId id="270"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3984" autoAdjust="0"/>
  </p:normalViewPr>
  <p:slideViewPr>
    <p:cSldViewPr>
      <p:cViewPr varScale="1">
        <p:scale>
          <a:sx n="54" d="100"/>
          <a:sy n="54" d="100"/>
        </p:scale>
        <p:origin x="1866"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E1BCAC7-B460-4EF2-8F60-DDAA40B4788A}" type="datetimeFigureOut">
              <a:rPr lang="en-US" smtClean="0"/>
              <a:pPr/>
              <a:t>7/23/2021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5EDBBEC-5A60-4FDA-A764-CAB47B58F259}"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5EDBBEC-5A60-4FDA-A764-CAB47B58F259}"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There are lots of solutions that can be used to handle the problems of waste disposal in the environment and some of the best solutions</a:t>
            </a:r>
            <a:r>
              <a:rPr lang="en-US" baseline="0" dirty="0"/>
              <a:t> are such as the Recycling process. This basically involves the concept of converting the waste materials into other important and used materials in way or the other. </a:t>
            </a:r>
          </a:p>
          <a:p>
            <a:r>
              <a:rPr lang="en-US" baseline="0" dirty="0"/>
              <a:t>Secondly, apply the landfill process which is very much likely to cause both air and land or soil polution in spite of all the precautionary measures that will have been take in to place </a:t>
            </a:r>
            <a:r>
              <a:rPr lang="en-US" dirty="0"/>
              <a:t>(</a:t>
            </a:r>
            <a:r>
              <a:rPr lang="en-US" dirty="0" err="1"/>
              <a:t>Sangkham</a:t>
            </a:r>
            <a:r>
              <a:rPr lang="en-US" dirty="0"/>
              <a:t>, 2020)</a:t>
            </a:r>
            <a:r>
              <a:rPr lang="en-US" baseline="0" dirty="0"/>
              <a:t>.</a:t>
            </a:r>
          </a:p>
          <a:p>
            <a:r>
              <a:rPr lang="en-US" baseline="0" dirty="0"/>
              <a:t>Thirdly is the ability to compose the various food scraps and other kinds of organic wastes  Hence leading to the quest to making sure that all the waste materials are always reused by all means. </a:t>
            </a:r>
          </a:p>
          <a:p>
            <a:r>
              <a:rPr lang="en-US" baseline="0" dirty="0"/>
              <a:t>Lastly, the persons or the bodies responsible should always be very vigilant on making sure that the waste products are collectively placed in an area or a bit, they get transported to various designated areas and finally making sure that all the wastes are stored with absolute safety </a:t>
            </a:r>
            <a:r>
              <a:rPr lang="en-US" dirty="0"/>
              <a:t>(</a:t>
            </a:r>
            <a:r>
              <a:rPr lang="en-US" dirty="0" err="1"/>
              <a:t>Sangkham</a:t>
            </a:r>
            <a:r>
              <a:rPr lang="en-US" dirty="0"/>
              <a:t>, 2020)</a:t>
            </a:r>
            <a:r>
              <a:rPr lang="en-US" baseline="0" dirty="0"/>
              <a:t>. </a:t>
            </a:r>
            <a:endParaRPr lang="en-US" dirty="0"/>
          </a:p>
        </p:txBody>
      </p:sp>
      <p:sp>
        <p:nvSpPr>
          <p:cNvPr id="4" name="Slide Number Placeholder 3"/>
          <p:cNvSpPr>
            <a:spLocks noGrp="1"/>
          </p:cNvSpPr>
          <p:nvPr>
            <p:ph type="sldNum" sz="quarter" idx="10"/>
          </p:nvPr>
        </p:nvSpPr>
        <p:spPr/>
        <p:txBody>
          <a:bodyPr/>
          <a:lstStyle/>
          <a:p>
            <a:fld id="{F5EDBBEC-5A60-4FDA-A764-CAB47B58F259}" type="slidenum">
              <a:rPr lang="en-US" smtClean="0"/>
              <a:pPr/>
              <a:t>11</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a:solidFill>
                  <a:schemeClr val="tx1"/>
                </a:solidFill>
                <a:latin typeface="+mn-lt"/>
                <a:ea typeface="+mn-ea"/>
                <a:cs typeface="+mn-cs"/>
              </a:rPr>
              <a:t>Plastic has been world widely realized to be so much problematic in nature! Its continuous use in almost every aspect in the society and in the life of human beings has led to great impacts such as creation of very homogenous piles of ultimate indecomposable kind of waste matter. </a:t>
            </a:r>
            <a:r>
              <a:rPr lang="en-US" sz="1200" kern="1200">
                <a:solidFill>
                  <a:schemeClr val="tx1"/>
                </a:solidFill>
                <a:latin typeface="+mn-lt"/>
                <a:ea typeface="+mn-ea"/>
                <a:cs typeface="+mn-cs"/>
              </a:rPr>
              <a:t>This has further come up with hell of debris on both the land surface and also on the water surface since it is spilled all over these surfaces. </a:t>
            </a:r>
            <a:endParaRPr lang="en-US"/>
          </a:p>
        </p:txBody>
      </p:sp>
      <p:sp>
        <p:nvSpPr>
          <p:cNvPr id="4" name="Slide Number Placeholder 3"/>
          <p:cNvSpPr>
            <a:spLocks noGrp="1"/>
          </p:cNvSpPr>
          <p:nvPr>
            <p:ph type="sldNum" sz="quarter" idx="10"/>
          </p:nvPr>
        </p:nvSpPr>
        <p:spPr/>
        <p:txBody>
          <a:bodyPr/>
          <a:lstStyle/>
          <a:p>
            <a:fld id="{F5EDBBEC-5A60-4FDA-A764-CAB47B58F259}" type="slidenum">
              <a:rPr lang="en-US" smtClean="0"/>
              <a:pPr/>
              <a:t>12</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Apply the use of reusable bottles and cups for the drinks and beverages.</a:t>
            </a:r>
            <a:r>
              <a:rPr lang="en-US" baseline="0" dirty="0"/>
              <a:t> </a:t>
            </a:r>
            <a:r>
              <a:rPr lang="en-US" dirty="0"/>
              <a:t>Use of the reusable grocery bags and not polythene.</a:t>
            </a:r>
            <a:r>
              <a:rPr lang="en-US" baseline="0" dirty="0"/>
              <a:t> </a:t>
            </a:r>
            <a:r>
              <a:rPr lang="en-US" dirty="0"/>
              <a:t>Always purchase what you can effectively consume (</a:t>
            </a:r>
            <a:r>
              <a:rPr lang="en-US" dirty="0" err="1"/>
              <a:t>Sangkham</a:t>
            </a:r>
            <a:r>
              <a:rPr lang="en-US" dirty="0"/>
              <a:t>, 2020).</a:t>
            </a:r>
            <a:r>
              <a:rPr lang="en-US" baseline="0" dirty="0"/>
              <a:t> </a:t>
            </a:r>
            <a:r>
              <a:rPr lang="en-US" dirty="0"/>
              <a:t>Always have a compost site where you will compose the waste products.</a:t>
            </a:r>
          </a:p>
        </p:txBody>
      </p:sp>
      <p:sp>
        <p:nvSpPr>
          <p:cNvPr id="4" name="Slide Number Placeholder 3"/>
          <p:cNvSpPr>
            <a:spLocks noGrp="1"/>
          </p:cNvSpPr>
          <p:nvPr>
            <p:ph type="sldNum" sz="quarter" idx="10"/>
          </p:nvPr>
        </p:nvSpPr>
        <p:spPr/>
        <p:txBody>
          <a:bodyPr/>
          <a:lstStyle/>
          <a:p>
            <a:fld id="{F5EDBBEC-5A60-4FDA-A764-CAB47B58F259}" type="slidenum">
              <a:rPr lang="en-US" smtClean="0"/>
              <a:pPr/>
              <a:t>13</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The</a:t>
            </a:r>
            <a:r>
              <a:rPr lang="en-US" baseline="0" dirty="0"/>
              <a:t> process of having a proper waste Disporsal methods that are always available are such as being able to give ultimate support to the main concepts of the recycling and also be in a position to save the precious kinds of materials </a:t>
            </a:r>
            <a:r>
              <a:rPr lang="en-US" dirty="0"/>
              <a:t>(Ahmad, et al. 2020)</a:t>
            </a:r>
            <a:r>
              <a:rPr lang="en-US" baseline="0" dirty="0"/>
              <a:t>. </a:t>
            </a:r>
          </a:p>
          <a:p>
            <a:r>
              <a:rPr lang="en-US" baseline="0" dirty="0"/>
              <a:t>Waste disposal is considered very important  as it is in a position to, </a:t>
            </a:r>
            <a:r>
              <a:rPr lang="en-US" dirty="0"/>
              <a:t>Gives support to recycling,</a:t>
            </a:r>
            <a:r>
              <a:rPr lang="en-US" baseline="0" dirty="0"/>
              <a:t> </a:t>
            </a:r>
            <a:r>
              <a:rPr lang="en-US" dirty="0"/>
              <a:t>Saves precious materials,</a:t>
            </a:r>
            <a:r>
              <a:rPr lang="en-US" baseline="0" dirty="0"/>
              <a:t> </a:t>
            </a:r>
            <a:r>
              <a:rPr lang="en-US" dirty="0"/>
              <a:t>Renewal of wastes for other purposes,</a:t>
            </a:r>
            <a:r>
              <a:rPr lang="en-US" baseline="0" dirty="0"/>
              <a:t> </a:t>
            </a:r>
            <a:r>
              <a:rPr lang="en-US" dirty="0"/>
              <a:t>Prevents wastes from going into landfill</a:t>
            </a:r>
            <a:r>
              <a:rPr lang="en-US" baseline="0" dirty="0"/>
              <a:t> a</a:t>
            </a:r>
            <a:r>
              <a:rPr lang="en-US" dirty="0"/>
              <a:t>nd Limits the manufacture of new kinds of materials.</a:t>
            </a:r>
          </a:p>
          <a:p>
            <a:endParaRPr lang="en-US" baseline="0" dirty="0"/>
          </a:p>
          <a:p>
            <a:endParaRPr lang="en-US" dirty="0"/>
          </a:p>
        </p:txBody>
      </p:sp>
      <p:sp>
        <p:nvSpPr>
          <p:cNvPr id="4" name="Slide Number Placeholder 3"/>
          <p:cNvSpPr>
            <a:spLocks noGrp="1"/>
          </p:cNvSpPr>
          <p:nvPr>
            <p:ph type="sldNum" sz="quarter" idx="10"/>
          </p:nvPr>
        </p:nvSpPr>
        <p:spPr/>
        <p:txBody>
          <a:bodyPr/>
          <a:lstStyle/>
          <a:p>
            <a:fld id="{F5EDBBEC-5A60-4FDA-A764-CAB47B58F259}" type="slidenum">
              <a:rPr lang="en-US" smtClean="0"/>
              <a:pPr/>
              <a:t>14</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Most people will tend to ask themselves the main difference existing between</a:t>
            </a:r>
            <a:r>
              <a:rPr lang="en-US" baseline="0" dirty="0"/>
              <a:t> waste being a problem of it be a resource </a:t>
            </a:r>
            <a:r>
              <a:rPr lang="en-US" dirty="0"/>
              <a:t>(Ahmad, et al. 2020)</a:t>
            </a:r>
            <a:r>
              <a:rPr lang="en-US" baseline="0" dirty="0"/>
              <a:t>. The Europeans have a staunch belief that indeed waste disposals are very much economical in nature and that to some point, there are some forms of increased amounts of wastes which eventually gets recycled or reused in a way or the other. Lastly, there is the need to </a:t>
            </a:r>
            <a:r>
              <a:rPr lang="en-US" dirty="0"/>
              <a:t>change the mode of production and consumption is also an alarm. </a:t>
            </a:r>
          </a:p>
          <a:p>
            <a:endParaRPr lang="en-US" dirty="0"/>
          </a:p>
        </p:txBody>
      </p:sp>
      <p:sp>
        <p:nvSpPr>
          <p:cNvPr id="4" name="Slide Number Placeholder 3"/>
          <p:cNvSpPr>
            <a:spLocks noGrp="1"/>
          </p:cNvSpPr>
          <p:nvPr>
            <p:ph type="sldNum" sz="quarter" idx="10"/>
          </p:nvPr>
        </p:nvSpPr>
        <p:spPr/>
        <p:txBody>
          <a:bodyPr/>
          <a:lstStyle/>
          <a:p>
            <a:fld id="{F5EDBBEC-5A60-4FDA-A764-CAB47B58F259}" type="slidenum">
              <a:rPr lang="en-US" smtClean="0"/>
              <a:pPr/>
              <a:t>15</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The</a:t>
            </a:r>
            <a:r>
              <a:rPr lang="en-US" baseline="0" dirty="0"/>
              <a:t> governments and the World Health organizations are playing very important roles towards ensuring that the waste disposals are effectively dealt with. Some of these steps are such as  being in a position to reduce the source in that  the ammount of production will have o be advanced and made to be on a higher level than the other.</a:t>
            </a:r>
          </a:p>
          <a:p>
            <a:r>
              <a:rPr lang="en-US" baseline="0" dirty="0"/>
              <a:t>Secondly, the government should be responsible to handle the concept of segregation and recycling which involves reusing of the waste materials and transforming them into other additional important materials in the society </a:t>
            </a:r>
            <a:r>
              <a:rPr lang="en-US" dirty="0"/>
              <a:t>(Ahmad, et al. 2020)</a:t>
            </a:r>
            <a:r>
              <a:rPr lang="en-US" baseline="0" dirty="0"/>
              <a:t>. </a:t>
            </a:r>
          </a:p>
          <a:p>
            <a:r>
              <a:rPr lang="en-US" baseline="0" dirty="0"/>
              <a:t>Lastly, there is need to consider concentration in that there is need to consider the various kinds of products that gets legalized to be produced and also the industries and the companies producing various kinds of emissions needs to be placed at a strategic area to assist in environmental pollution manages. </a:t>
            </a:r>
            <a:endParaRPr lang="en-US" dirty="0"/>
          </a:p>
        </p:txBody>
      </p:sp>
      <p:sp>
        <p:nvSpPr>
          <p:cNvPr id="4" name="Slide Number Placeholder 3"/>
          <p:cNvSpPr>
            <a:spLocks noGrp="1"/>
          </p:cNvSpPr>
          <p:nvPr>
            <p:ph type="sldNum" sz="quarter" idx="10"/>
          </p:nvPr>
        </p:nvSpPr>
        <p:spPr/>
        <p:txBody>
          <a:bodyPr/>
          <a:lstStyle/>
          <a:p>
            <a:fld id="{F5EDBBEC-5A60-4FDA-A764-CAB47B58F259}" type="slidenum">
              <a:rPr lang="en-US" smtClean="0"/>
              <a:pPr/>
              <a:t>16</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Solid waste materials are some of the common factors afecting the growth and development</a:t>
            </a:r>
            <a:r>
              <a:rPr lang="en-US" baseline="0" dirty="0"/>
              <a:t> of most urban areas. A lot of companies and industries are recorded to have  been dospossing off their exumes to the environment which frther affects the environment a great deal. </a:t>
            </a:r>
          </a:p>
          <a:p>
            <a:r>
              <a:rPr lang="en-US" baseline="0" dirty="0"/>
              <a:t>In that case therefore, the main goals of this project is to be in a position to prevent and promote the recycling process if waste polution</a:t>
            </a:r>
          </a:p>
          <a:p>
            <a:r>
              <a:rPr lang="en-US" baseline="0" dirty="0"/>
              <a:t>It further deals with ensuring there is adequate increment of the avalilable ammount of chemicals within all the life cycles. </a:t>
            </a:r>
          </a:p>
          <a:p>
            <a:r>
              <a:rPr lang="en-US" baseline="0" dirty="0"/>
              <a:t>Lastly, the process will involve increasing the ammount of energy and absolute material conservation processes. </a:t>
            </a:r>
            <a:endParaRPr lang="en-US" dirty="0"/>
          </a:p>
        </p:txBody>
      </p:sp>
      <p:sp>
        <p:nvSpPr>
          <p:cNvPr id="4" name="Slide Number Placeholder 3"/>
          <p:cNvSpPr>
            <a:spLocks noGrp="1"/>
          </p:cNvSpPr>
          <p:nvPr>
            <p:ph type="sldNum" sz="quarter" idx="10"/>
          </p:nvPr>
        </p:nvSpPr>
        <p:spPr/>
        <p:txBody>
          <a:bodyPr/>
          <a:lstStyle/>
          <a:p>
            <a:fld id="{F5EDBBEC-5A60-4FDA-A764-CAB47B58F259}" type="slidenum">
              <a:rPr lang="en-US" smtClean="0"/>
              <a:pPr/>
              <a:t>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\In</a:t>
            </a:r>
            <a:r>
              <a:rPr lang="en-US" baseline="0" dirty="0"/>
              <a:t> order to effectively nderstand the basics of this project, one needs to have a clear understanding of the main pillars of sustainability towards accruing for a perfect environmebtal stability.In that case therefore, a governmet in collaboration with other companies and industries needs to be at par with one another </a:t>
            </a:r>
            <a:r>
              <a:rPr lang="en-US" dirty="0"/>
              <a:t>(</a:t>
            </a:r>
            <a:r>
              <a:rPr lang="en-US" dirty="0" err="1"/>
              <a:t>Ampofo</a:t>
            </a:r>
            <a:r>
              <a:rPr lang="en-US" dirty="0"/>
              <a:t>, 2020)</a:t>
            </a:r>
            <a:r>
              <a:rPr lang="en-US" baseline="0" dirty="0"/>
              <a:t>.</a:t>
            </a:r>
          </a:p>
          <a:p>
            <a:r>
              <a:rPr lang="en-US" baseline="0" dirty="0"/>
              <a:t>In that case therefore, it is important to understand the main pillars which are the concept of being socially free in that you get to interact with everyone around you. There concept of disirebale and senviromental awaremess is the other pillar which deals with ensuring that understanding one anothers environment and concept of sustainability for a perfect environmental waste management. </a:t>
            </a:r>
          </a:p>
          <a:p>
            <a:r>
              <a:rPr lang="en-US" baseline="0" dirty="0"/>
              <a:t>Last but not least is the equity and economic sustainability. This means that the government should come up with policies that handles the same concept of rules and duties that will be used across all the companies and industries.</a:t>
            </a:r>
            <a:endParaRPr lang="en-US" dirty="0"/>
          </a:p>
        </p:txBody>
      </p:sp>
      <p:sp>
        <p:nvSpPr>
          <p:cNvPr id="4" name="Slide Number Placeholder 3"/>
          <p:cNvSpPr>
            <a:spLocks noGrp="1"/>
          </p:cNvSpPr>
          <p:nvPr>
            <p:ph type="sldNum" sz="quarter" idx="10"/>
          </p:nvPr>
        </p:nvSpPr>
        <p:spPr/>
        <p:txBody>
          <a:bodyPr/>
          <a:lstStyle/>
          <a:p>
            <a:fld id="{F5EDBBEC-5A60-4FDA-A764-CAB47B58F259}" type="slidenum">
              <a:rPr lang="en-US" smtClean="0"/>
              <a:pPr/>
              <a:t>4</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Waste Disposal</a:t>
            </a:r>
            <a:r>
              <a:rPr lang="en-US" baseline="0" dirty="0"/>
              <a:t> might be viewed on a light note by those who do not understand its impacts. However, its relative impacts is very immense and can cause chaos in a society on in environment </a:t>
            </a:r>
            <a:r>
              <a:rPr lang="en-US" dirty="0"/>
              <a:t>(</a:t>
            </a:r>
            <a:r>
              <a:rPr lang="en-US" dirty="0" err="1"/>
              <a:t>Ampofo</a:t>
            </a:r>
            <a:r>
              <a:rPr lang="en-US" dirty="0"/>
              <a:t>, 2020)</a:t>
            </a:r>
            <a:r>
              <a:rPr lang="en-US" baseline="0" dirty="0"/>
              <a:t>.  </a:t>
            </a:r>
          </a:p>
          <a:p>
            <a:r>
              <a:rPr lang="en-US" baseline="0" dirty="0"/>
              <a:t>Poor waste management can therefore be in a position to contribute towards the various factors such as the climatic changes, Eventual causation of the acid rains, possibility of air polution in the environment, and absolute landfalls among other impacts. </a:t>
            </a:r>
          </a:p>
          <a:p>
            <a:endParaRPr lang="en-US" dirty="0"/>
          </a:p>
        </p:txBody>
      </p:sp>
      <p:sp>
        <p:nvSpPr>
          <p:cNvPr id="4" name="Slide Number Placeholder 3"/>
          <p:cNvSpPr>
            <a:spLocks noGrp="1"/>
          </p:cNvSpPr>
          <p:nvPr>
            <p:ph type="sldNum" sz="quarter" idx="10"/>
          </p:nvPr>
        </p:nvSpPr>
        <p:spPr/>
        <p:txBody>
          <a:bodyPr/>
          <a:lstStyle/>
          <a:p>
            <a:fld id="{F5EDBBEC-5A60-4FDA-A764-CAB47B58F259}" type="slidenum">
              <a:rPr lang="en-US" smtClean="0"/>
              <a:pPr/>
              <a:t>5</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Most people will tend to ask themselves the main difference existing between</a:t>
            </a:r>
            <a:r>
              <a:rPr lang="en-US" baseline="0" dirty="0"/>
              <a:t> waste being a problem of it be a resource </a:t>
            </a:r>
            <a:r>
              <a:rPr lang="en-US" dirty="0"/>
              <a:t>(</a:t>
            </a:r>
            <a:r>
              <a:rPr lang="en-US" dirty="0" err="1"/>
              <a:t>Ampofo</a:t>
            </a:r>
            <a:r>
              <a:rPr lang="en-US" dirty="0"/>
              <a:t>, 2020)</a:t>
            </a:r>
            <a:r>
              <a:rPr lang="en-US" baseline="0" dirty="0"/>
              <a:t>. The Europeans have a staunch belief that indeed waste dispersals are very much economical in nature and that to some point, there are some forms of increased amounts of wastes which eventually gets recycled or reused in a way or the other. Lastly, there is the need to </a:t>
            </a:r>
            <a:r>
              <a:rPr lang="en-US" dirty="0"/>
              <a:t>change the mode of production and consumption is also an alarm. </a:t>
            </a:r>
          </a:p>
        </p:txBody>
      </p:sp>
      <p:sp>
        <p:nvSpPr>
          <p:cNvPr id="4" name="Slide Number Placeholder 3"/>
          <p:cNvSpPr>
            <a:spLocks noGrp="1"/>
          </p:cNvSpPr>
          <p:nvPr>
            <p:ph type="sldNum" sz="quarter" idx="10"/>
          </p:nvPr>
        </p:nvSpPr>
        <p:spPr/>
        <p:txBody>
          <a:bodyPr/>
          <a:lstStyle/>
          <a:p>
            <a:fld id="{F5EDBBEC-5A60-4FDA-A764-CAB47B58F259}" type="slidenum">
              <a:rPr lang="en-US" smtClean="0"/>
              <a:pPr/>
              <a:t>6</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latin typeface="+mn-lt"/>
                <a:ea typeface="+mn-ea"/>
                <a:cs typeface="+mn-cs"/>
              </a:rPr>
              <a:t>Excessive use and consumption of products packed in plastics has greatly affected the flora and the fauna together with the creatures that do depend on the water bodies a great deal.  Just a slight walk across the water bodies for instance and in the market places in urban areas is just enough to speak a lot on the rapid consequences that plastics do cause to the environment.  Retrieved from the National Oceanographic  and the Atmospheric Administration, reports has it to the banks that the plastic debris tend to kill over 100, 000 marine creatures and mammals every year and at the same time, its disposure tends to kill a variety of birds of the air and fishes in the lakes a great deal. </a:t>
            </a:r>
          </a:p>
          <a:p>
            <a:endParaRPr lang="en-US" dirty="0"/>
          </a:p>
        </p:txBody>
      </p:sp>
      <p:sp>
        <p:nvSpPr>
          <p:cNvPr id="4" name="Slide Number Placeholder 3"/>
          <p:cNvSpPr>
            <a:spLocks noGrp="1"/>
          </p:cNvSpPr>
          <p:nvPr>
            <p:ph type="sldNum" sz="quarter" idx="10"/>
          </p:nvPr>
        </p:nvSpPr>
        <p:spPr/>
        <p:txBody>
          <a:bodyPr/>
          <a:lstStyle/>
          <a:p>
            <a:fld id="{F5EDBBEC-5A60-4FDA-A764-CAB47B58F259}" type="slidenum">
              <a:rPr lang="en-US" smtClean="0"/>
              <a:pPr/>
              <a:t>7</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The main impacts that can be collected from improper</a:t>
            </a:r>
            <a:r>
              <a:rPr lang="en-US" baseline="0" dirty="0"/>
              <a:t> Disporsal of wastes are such as the increased rates of air, water and soil pollution. Also this contamination or rather pollution can be caused due to the trio being contaminated with very hazardous kinds of materials in the environment.</a:t>
            </a:r>
          </a:p>
          <a:p>
            <a:r>
              <a:rPr lang="en-US" baseline="0" dirty="0"/>
              <a:t>This does not only lead to or rather contribute to the increased rates of creation of the greenhouse gas effects, but rather, it further leads to very significant impacts and effects of the marine and wildlife impacts in  way or the other. </a:t>
            </a:r>
            <a:endParaRPr lang="en-US" dirty="0"/>
          </a:p>
        </p:txBody>
      </p:sp>
      <p:sp>
        <p:nvSpPr>
          <p:cNvPr id="4" name="Slide Number Placeholder 3"/>
          <p:cNvSpPr>
            <a:spLocks noGrp="1"/>
          </p:cNvSpPr>
          <p:nvPr>
            <p:ph type="sldNum" sz="quarter" idx="10"/>
          </p:nvPr>
        </p:nvSpPr>
        <p:spPr/>
        <p:txBody>
          <a:bodyPr/>
          <a:lstStyle/>
          <a:p>
            <a:fld id="{F5EDBBEC-5A60-4FDA-A764-CAB47B58F259}" type="slidenum">
              <a:rPr lang="en-US" smtClean="0"/>
              <a:pPr/>
              <a:t>8</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Waste disposal can have both negative and positive impacts on the environment.</a:t>
            </a:r>
            <a:r>
              <a:rPr lang="en-US" baseline="0" dirty="0"/>
              <a:t> However, on the higher side, the negative effects are always more evident assured to the positives.  In that case therefore, some of the negative impacts of connections that are led by waste disposals are such as sol contamination which involves exposure and disposal of waste materials on land which further lead to health effects of various kinds of living and nonliving creatures </a:t>
            </a:r>
            <a:r>
              <a:rPr lang="en-US" dirty="0"/>
              <a:t>(</a:t>
            </a:r>
            <a:r>
              <a:rPr lang="en-US" dirty="0" err="1"/>
              <a:t>Ampofo</a:t>
            </a:r>
            <a:r>
              <a:rPr lang="en-US" dirty="0"/>
              <a:t>, 2020)</a:t>
            </a:r>
            <a:r>
              <a:rPr lang="en-US" baseline="0" dirty="0"/>
              <a:t>. </a:t>
            </a:r>
          </a:p>
          <a:p>
            <a:r>
              <a:rPr lang="en-US" baseline="0" dirty="0"/>
              <a:t>Also, there is the impact of air contamination which further leads to the health care complication of the various air creatures such as the birds and other flying creatures. Last but not least, various kinds of illnesses or airborne and waterborne diseases can easily be spread in a way or the other which can further lead to spread of diseases maybe by pests among others. </a:t>
            </a:r>
            <a:endParaRPr lang="en-US" dirty="0"/>
          </a:p>
        </p:txBody>
      </p:sp>
      <p:sp>
        <p:nvSpPr>
          <p:cNvPr id="4" name="Slide Number Placeholder 3"/>
          <p:cNvSpPr>
            <a:spLocks noGrp="1"/>
          </p:cNvSpPr>
          <p:nvPr>
            <p:ph type="sldNum" sz="quarter" idx="10"/>
          </p:nvPr>
        </p:nvSpPr>
        <p:spPr/>
        <p:txBody>
          <a:bodyPr/>
          <a:lstStyle/>
          <a:p>
            <a:fld id="{F5EDBBEC-5A60-4FDA-A764-CAB47B58F259}" type="slidenum">
              <a:rPr lang="en-US" smtClean="0"/>
              <a:pPr/>
              <a:t>9</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There are lots of problems that are caused by the waste disposal</a:t>
            </a:r>
            <a:r>
              <a:rPr lang="en-US" baseline="0" dirty="0"/>
              <a:t> to the environments a great deal.  Some of the complications or problems are such as the kinds of emissions that are always produced by these industries and companies are very toxic and harmful to the environment and the living and non ,living things in it.</a:t>
            </a:r>
          </a:p>
          <a:p>
            <a:r>
              <a:rPr lang="en-US" baseline="0" dirty="0"/>
              <a:t>Also, the waste disposals are in  position to identify that most of the regulations that are always given out are based on those people who are on certain social classes and that they are vested on various concepts and accountabilities </a:t>
            </a:r>
            <a:r>
              <a:rPr lang="en-US" dirty="0"/>
              <a:t>(</a:t>
            </a:r>
            <a:r>
              <a:rPr lang="en-US" dirty="0" err="1"/>
              <a:t>Sangkham</a:t>
            </a:r>
            <a:r>
              <a:rPr lang="en-US" dirty="0"/>
              <a:t>, 2020)</a:t>
            </a:r>
            <a:r>
              <a:rPr lang="en-US" baseline="0" dirty="0"/>
              <a:t>. </a:t>
            </a:r>
          </a:p>
          <a:p>
            <a:r>
              <a:rPr lang="en-US" baseline="0" dirty="0"/>
              <a:t>Last but not least, the companies are not in a position to identify various kinds of regulations and the ammount of waste that they are supposed to emit to the environment in a way or the other.  Hence leading to a very intense and detrimental challenge on equity and acceptance between the governments and the companies or rather industries. </a:t>
            </a:r>
            <a:endParaRPr lang="en-US" dirty="0"/>
          </a:p>
        </p:txBody>
      </p:sp>
      <p:sp>
        <p:nvSpPr>
          <p:cNvPr id="4" name="Slide Number Placeholder 3"/>
          <p:cNvSpPr>
            <a:spLocks noGrp="1"/>
          </p:cNvSpPr>
          <p:nvPr>
            <p:ph type="sldNum" sz="quarter" idx="10"/>
          </p:nvPr>
        </p:nvSpPr>
        <p:spPr/>
        <p:txBody>
          <a:bodyPr/>
          <a:lstStyle/>
          <a:p>
            <a:fld id="{F5EDBBEC-5A60-4FDA-A764-CAB47B58F259}" type="slidenum">
              <a:rPr lang="en-US" smtClean="0"/>
              <a:pPr/>
              <a:t>10</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1D8BD707-D9CF-40AE-B4C6-C98DA3205C09}" type="datetimeFigureOut">
              <a:rPr lang="en-US" smtClean="0"/>
              <a:pPr/>
              <a:t>7/23/2021</a:t>
            </a:fld>
            <a:endParaRPr lang="en-US" dirty="0"/>
          </a:p>
        </p:txBody>
      </p:sp>
      <p:sp>
        <p:nvSpPr>
          <p:cNvPr id="19" name="Footer Placeholder 18"/>
          <p:cNvSpPr>
            <a:spLocks noGrp="1"/>
          </p:cNvSpPr>
          <p:nvPr>
            <p:ph type="ftr" sz="quarter" idx="11"/>
          </p:nvPr>
        </p:nvSpPr>
        <p:spPr/>
        <p:txBody>
          <a:bodyPr/>
          <a:lstStyle/>
          <a:p>
            <a:endParaRPr lang="en-US" dirty="0"/>
          </a:p>
        </p:txBody>
      </p:sp>
      <p:sp>
        <p:nvSpPr>
          <p:cNvPr id="27" name="Slide Number Placeholder 2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7/23/2021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7/23/2021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7/23/2021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7/23/2021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7/23/2021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8077200" y="6356350"/>
            <a:ext cx="609600" cy="365125"/>
          </a:xfrm>
        </p:spPr>
        <p:txBody>
          <a:bodyPr/>
          <a:lstStyle/>
          <a:p>
            <a:fld id="{B6F15528-21DE-4FAA-801E-634DDDAF4B2B}" type="slidenum">
              <a:rPr lang="en-US" smtClean="0"/>
              <a:pPr/>
              <a:t>‹#›</a:t>
            </a:fld>
            <a:endParaRPr lang="en-US" dirty="0"/>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D8BD707-D9CF-40AE-B4C6-C98DA3205C09}" type="datetimeFigureOut">
              <a:rPr lang="en-US" smtClean="0"/>
              <a:pPr/>
              <a:t>7/23/2021</a:t>
            </a:fld>
            <a:endParaRPr lang="en-US" dirty="0"/>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dirty="0"/>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6F15528-21DE-4FAA-801E-634DDDAF4B2B}" type="slidenum">
              <a:rPr lang="en-US" smtClean="0"/>
              <a:pPr/>
              <a:t>‹#›</a:t>
            </a:fld>
            <a:endParaRPr lang="en-US" dirty="0"/>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Comparison Life Cycle Impacts of the solid Waste Management Strategies</a:t>
            </a:r>
          </a:p>
        </p:txBody>
      </p:sp>
      <p:sp>
        <p:nvSpPr>
          <p:cNvPr id="3" name="Subtitle 2"/>
          <p:cNvSpPr>
            <a:spLocks noGrp="1"/>
          </p:cNvSpPr>
          <p:nvPr>
            <p:ph type="subTitle" idx="1"/>
          </p:nvPr>
        </p:nvSpPr>
        <p:spPr/>
        <p:txBody>
          <a:bodyPr/>
          <a:lstStyle/>
          <a:p>
            <a:r>
              <a:rPr lang="en-US" dirty="0"/>
              <a:t>Waste Disposal </a:t>
            </a:r>
          </a:p>
          <a:p>
            <a:endParaRPr lang="en-US" dirty="0"/>
          </a:p>
          <a:p>
            <a:r>
              <a:rPr lang="en-US" dirty="0"/>
              <a:t>By.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457201"/>
            <a:ext cx="6858000" cy="457199"/>
          </a:xfrm>
        </p:spPr>
        <p:txBody>
          <a:bodyPr>
            <a:normAutofit/>
          </a:bodyPr>
          <a:lstStyle/>
          <a:p>
            <a:r>
              <a:rPr lang="en-US" dirty="0"/>
              <a:t>Waste disposal problems</a:t>
            </a:r>
          </a:p>
        </p:txBody>
      </p:sp>
      <p:sp>
        <p:nvSpPr>
          <p:cNvPr id="4" name="Content Placeholder 3"/>
          <p:cNvSpPr>
            <a:spLocks noGrp="1"/>
          </p:cNvSpPr>
          <p:nvPr>
            <p:ph sz="quarter" idx="2"/>
          </p:nvPr>
        </p:nvSpPr>
        <p:spPr>
          <a:xfrm>
            <a:off x="512764" y="1295400"/>
            <a:ext cx="4059236" cy="3835590"/>
          </a:xfrm>
        </p:spPr>
        <p:txBody>
          <a:bodyPr/>
          <a:lstStyle/>
          <a:p>
            <a:r>
              <a:rPr lang="en-US" dirty="0"/>
              <a:t>Production of too much waste</a:t>
            </a:r>
          </a:p>
          <a:p>
            <a:r>
              <a:rPr lang="en-US" dirty="0"/>
              <a:t>Most of the wastes emitted is very toxic</a:t>
            </a:r>
          </a:p>
          <a:p>
            <a:r>
              <a:rPr lang="en-US" dirty="0"/>
              <a:t>Increased problem of landfills</a:t>
            </a:r>
          </a:p>
          <a:p>
            <a:r>
              <a:rPr lang="en-US" dirty="0"/>
              <a:t>Regulations are always based on vested interests</a:t>
            </a:r>
          </a:p>
        </p:txBody>
      </p:sp>
      <p:pic>
        <p:nvPicPr>
          <p:cNvPr id="4098" name="Picture 2"/>
          <p:cNvPicPr>
            <a:picLocks noChangeAspect="1" noChangeArrowheads="1"/>
          </p:cNvPicPr>
          <p:nvPr/>
        </p:nvPicPr>
        <p:blipFill>
          <a:blip r:embed="rId3"/>
          <a:srcRect/>
          <a:stretch>
            <a:fillRect/>
          </a:stretch>
        </p:blipFill>
        <p:spPr bwMode="auto">
          <a:xfrm>
            <a:off x="5105400" y="1295400"/>
            <a:ext cx="2847975" cy="3581400"/>
          </a:xfrm>
          <a:prstGeom prst="rect">
            <a:avLst/>
          </a:prstGeom>
          <a:noFill/>
          <a:ln w="9525">
            <a:noFill/>
            <a:miter lim="800000"/>
            <a:headEnd/>
            <a:tailEnd/>
          </a:ln>
          <a:effec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533401"/>
            <a:ext cx="7162800" cy="381000"/>
          </a:xfrm>
        </p:spPr>
        <p:txBody>
          <a:bodyPr>
            <a:normAutofit/>
          </a:bodyPr>
          <a:lstStyle/>
          <a:p>
            <a:r>
              <a:rPr lang="en-US" dirty="0"/>
              <a:t>Solutions to waste dispersals</a:t>
            </a:r>
          </a:p>
        </p:txBody>
      </p:sp>
      <p:sp>
        <p:nvSpPr>
          <p:cNvPr id="4" name="Content Placeholder 3"/>
          <p:cNvSpPr>
            <a:spLocks noGrp="1"/>
          </p:cNvSpPr>
          <p:nvPr>
            <p:ph sz="quarter" idx="2"/>
          </p:nvPr>
        </p:nvSpPr>
        <p:spPr>
          <a:xfrm>
            <a:off x="396664" y="1666223"/>
            <a:ext cx="4040188" cy="4434173"/>
          </a:xfrm>
        </p:spPr>
        <p:txBody>
          <a:bodyPr/>
          <a:lstStyle/>
          <a:p>
            <a:r>
              <a:rPr lang="en-US" dirty="0"/>
              <a:t>Recycling</a:t>
            </a:r>
          </a:p>
          <a:p>
            <a:r>
              <a:rPr lang="en-US" dirty="0"/>
              <a:t>Landfill method</a:t>
            </a:r>
          </a:p>
          <a:p>
            <a:r>
              <a:rPr lang="en-US" dirty="0"/>
              <a:t>Composition of food scraps and other organic wastes</a:t>
            </a:r>
          </a:p>
          <a:p>
            <a:r>
              <a:rPr lang="en-US" dirty="0"/>
              <a:t>Collect, Transport and store wastes safely</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Negative impacts of plastic on the environment</a:t>
            </a:r>
          </a:p>
        </p:txBody>
      </p:sp>
      <p:sp>
        <p:nvSpPr>
          <p:cNvPr id="5" name="Content Placeholder 4"/>
          <p:cNvSpPr>
            <a:spLocks noGrp="1"/>
          </p:cNvSpPr>
          <p:nvPr>
            <p:ph sz="quarter" idx="2"/>
          </p:nvPr>
        </p:nvSpPr>
        <p:spPr>
          <a:xfrm>
            <a:off x="3352800" y="1828800"/>
            <a:ext cx="3962400" cy="4531520"/>
          </a:xfrm>
        </p:spPr>
        <p:txBody>
          <a:bodyPr/>
          <a:lstStyle/>
          <a:p>
            <a:r>
              <a:rPr lang="en-US" dirty="0"/>
              <a:t>It kills both living and non living animas</a:t>
            </a:r>
          </a:p>
          <a:p>
            <a:r>
              <a:rPr lang="en-US" dirty="0"/>
              <a:t>It prevent agricultural development in the areas affected</a:t>
            </a:r>
          </a:p>
          <a:p>
            <a:r>
              <a:rPr lang="en-US" dirty="0"/>
              <a:t>It does not easily decompose</a:t>
            </a:r>
          </a:p>
          <a:p>
            <a:r>
              <a:rPr lang="en-US" dirty="0"/>
              <a:t>It changes the portfolio of the society and the community at large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609601"/>
            <a:ext cx="8153400" cy="457200"/>
          </a:xfrm>
        </p:spPr>
        <p:txBody>
          <a:bodyPr>
            <a:normAutofit/>
          </a:bodyPr>
          <a:lstStyle/>
          <a:p>
            <a:r>
              <a:rPr lang="en-US" dirty="0"/>
              <a:t>How to prevent waste disposal</a:t>
            </a:r>
          </a:p>
        </p:txBody>
      </p:sp>
      <p:sp>
        <p:nvSpPr>
          <p:cNvPr id="4" name="Content Placeholder 3"/>
          <p:cNvSpPr>
            <a:spLocks noGrp="1"/>
          </p:cNvSpPr>
          <p:nvPr>
            <p:ph sz="quarter" idx="2"/>
          </p:nvPr>
        </p:nvSpPr>
        <p:spPr>
          <a:xfrm rot="172431">
            <a:off x="661976" y="1913912"/>
            <a:ext cx="3493095" cy="3902397"/>
          </a:xfrm>
        </p:spPr>
        <p:txBody>
          <a:bodyPr>
            <a:normAutofit fontScale="92500"/>
          </a:bodyPr>
          <a:lstStyle/>
          <a:p>
            <a:r>
              <a:rPr lang="en-US" dirty="0"/>
              <a:t>Apply the use of reusable bottles and cups for the drinks and beverages </a:t>
            </a:r>
          </a:p>
          <a:p>
            <a:r>
              <a:rPr lang="en-US" dirty="0"/>
              <a:t>Use of the reusable grocery bags and not polythene</a:t>
            </a:r>
          </a:p>
          <a:p>
            <a:r>
              <a:rPr lang="en-US" dirty="0"/>
              <a:t>Always purchase what you can effectively consume</a:t>
            </a:r>
          </a:p>
          <a:p>
            <a:r>
              <a:rPr lang="en-US" dirty="0"/>
              <a:t>Always have a compost site where you will compose the waste products.</a:t>
            </a:r>
          </a:p>
        </p:txBody>
      </p:sp>
      <p:pic>
        <p:nvPicPr>
          <p:cNvPr id="5122" name="Picture 2"/>
          <p:cNvPicPr>
            <a:picLocks noChangeAspect="1" noChangeArrowheads="1"/>
          </p:cNvPicPr>
          <p:nvPr/>
        </p:nvPicPr>
        <p:blipFill>
          <a:blip r:embed="rId3"/>
          <a:srcRect/>
          <a:stretch>
            <a:fillRect/>
          </a:stretch>
        </p:blipFill>
        <p:spPr bwMode="auto">
          <a:xfrm>
            <a:off x="4388632" y="2652595"/>
            <a:ext cx="3652206" cy="3409950"/>
          </a:xfrm>
          <a:prstGeom prst="rect">
            <a:avLst/>
          </a:prstGeom>
          <a:noFill/>
          <a:ln w="9525">
            <a:noFill/>
            <a:miter lim="800000"/>
            <a:headEnd/>
            <a:tailEnd/>
          </a:ln>
          <a:effec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762001"/>
            <a:ext cx="6705600" cy="381000"/>
          </a:xfrm>
        </p:spPr>
        <p:txBody>
          <a:bodyPr>
            <a:normAutofit/>
          </a:bodyPr>
          <a:lstStyle/>
          <a:p>
            <a:r>
              <a:rPr lang="en-US" dirty="0"/>
              <a:t>Importance of proper waste Disporsal</a:t>
            </a:r>
          </a:p>
        </p:txBody>
      </p:sp>
      <p:sp>
        <p:nvSpPr>
          <p:cNvPr id="4" name="Content Placeholder 3"/>
          <p:cNvSpPr>
            <a:spLocks noGrp="1"/>
          </p:cNvSpPr>
          <p:nvPr>
            <p:ph sz="quarter" idx="2"/>
          </p:nvPr>
        </p:nvSpPr>
        <p:spPr>
          <a:xfrm>
            <a:off x="4876800" y="1371600"/>
            <a:ext cx="1676400" cy="4754563"/>
          </a:xfrm>
        </p:spPr>
        <p:txBody>
          <a:bodyPr>
            <a:normAutofit fontScale="77500" lnSpcReduction="20000"/>
          </a:bodyPr>
          <a:lstStyle/>
          <a:p>
            <a:r>
              <a:rPr lang="en-US" dirty="0"/>
              <a:t>Gives support to recycling</a:t>
            </a:r>
          </a:p>
          <a:p>
            <a:r>
              <a:rPr lang="en-US" dirty="0"/>
              <a:t>Saves precious materials</a:t>
            </a:r>
          </a:p>
          <a:p>
            <a:r>
              <a:rPr lang="en-US" dirty="0"/>
              <a:t>Renewal of wastes for other purposes</a:t>
            </a:r>
          </a:p>
          <a:p>
            <a:r>
              <a:rPr lang="en-US" dirty="0"/>
              <a:t>Prevents wastes from going into landfill</a:t>
            </a:r>
          </a:p>
          <a:p>
            <a:r>
              <a:rPr lang="en-US" dirty="0"/>
              <a:t>Limits the manufacture of new kinds of materials.</a:t>
            </a:r>
          </a:p>
        </p:txBody>
      </p:sp>
      <p:pic>
        <p:nvPicPr>
          <p:cNvPr id="6146" name="Picture 2"/>
          <p:cNvPicPr>
            <a:picLocks noChangeAspect="1" noChangeArrowheads="1"/>
          </p:cNvPicPr>
          <p:nvPr/>
        </p:nvPicPr>
        <p:blipFill>
          <a:blip r:embed="rId3"/>
          <a:srcRect/>
          <a:stretch>
            <a:fillRect/>
          </a:stretch>
        </p:blipFill>
        <p:spPr bwMode="auto">
          <a:xfrm>
            <a:off x="381000" y="1905000"/>
            <a:ext cx="3733800" cy="4495800"/>
          </a:xfrm>
          <a:prstGeom prst="rect">
            <a:avLst/>
          </a:prstGeom>
          <a:noFill/>
          <a:ln w="9525">
            <a:noFill/>
            <a:miter lim="800000"/>
            <a:headEnd/>
            <a:tailEnd/>
          </a:ln>
          <a:effec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762001"/>
            <a:ext cx="7315200" cy="685800"/>
          </a:xfrm>
        </p:spPr>
        <p:txBody>
          <a:bodyPr>
            <a:normAutofit/>
          </a:bodyPr>
          <a:lstStyle/>
          <a:p>
            <a:r>
              <a:rPr lang="en-US" dirty="0"/>
              <a:t>Ho waste disposal affects the community</a:t>
            </a:r>
          </a:p>
        </p:txBody>
      </p:sp>
      <p:sp>
        <p:nvSpPr>
          <p:cNvPr id="4" name="Content Placeholder 3"/>
          <p:cNvSpPr>
            <a:spLocks noGrp="1"/>
          </p:cNvSpPr>
          <p:nvPr>
            <p:ph sz="quarter" idx="2"/>
          </p:nvPr>
        </p:nvSpPr>
        <p:spPr>
          <a:xfrm>
            <a:off x="457200" y="1524000"/>
            <a:ext cx="4040188" cy="4602163"/>
          </a:xfrm>
        </p:spPr>
        <p:txBody>
          <a:bodyPr/>
          <a:lstStyle/>
          <a:p>
            <a:r>
              <a:rPr lang="en-US" dirty="0"/>
              <a:t>Leads to damage to the environment</a:t>
            </a:r>
          </a:p>
          <a:p>
            <a:r>
              <a:rPr lang="en-US" dirty="0"/>
              <a:t> Air pollution</a:t>
            </a:r>
          </a:p>
          <a:p>
            <a:r>
              <a:rPr lang="en-US" dirty="0"/>
              <a:t>Water pollution</a:t>
            </a:r>
          </a:p>
          <a:p>
            <a:r>
              <a:rPr lang="en-US" dirty="0"/>
              <a:t>Soil Polution</a:t>
            </a:r>
          </a:p>
          <a:p>
            <a:r>
              <a:rPr lang="en-US" dirty="0"/>
              <a:t>Excessive exposure to toxic chemicals</a:t>
            </a:r>
          </a:p>
          <a:p>
            <a:endParaRPr lang="en-US" dirty="0"/>
          </a:p>
        </p:txBody>
      </p:sp>
      <p:pic>
        <p:nvPicPr>
          <p:cNvPr id="7170" name="Picture 2"/>
          <p:cNvPicPr>
            <a:picLocks noChangeAspect="1" noChangeArrowheads="1"/>
          </p:cNvPicPr>
          <p:nvPr/>
        </p:nvPicPr>
        <p:blipFill>
          <a:blip r:embed="rId3"/>
          <a:srcRect/>
          <a:stretch>
            <a:fillRect/>
          </a:stretch>
        </p:blipFill>
        <p:spPr bwMode="auto">
          <a:xfrm>
            <a:off x="5029200" y="1828800"/>
            <a:ext cx="2733675" cy="3733800"/>
          </a:xfrm>
          <a:prstGeom prst="rect">
            <a:avLst/>
          </a:prstGeom>
          <a:noFill/>
          <a:ln w="9525">
            <a:noFill/>
            <a:miter lim="800000"/>
            <a:headEnd/>
            <a:tailEnd/>
          </a:ln>
          <a:effec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609601"/>
            <a:ext cx="8382000" cy="457200"/>
          </a:xfrm>
        </p:spPr>
        <p:txBody>
          <a:bodyPr>
            <a:normAutofit/>
          </a:bodyPr>
          <a:lstStyle/>
          <a:p>
            <a:r>
              <a:rPr lang="en-US" dirty="0"/>
              <a:t>Steps taken by the government to rectify waste disposal</a:t>
            </a:r>
          </a:p>
        </p:txBody>
      </p:sp>
      <p:sp>
        <p:nvSpPr>
          <p:cNvPr id="4" name="Content Placeholder 3"/>
          <p:cNvSpPr>
            <a:spLocks noGrp="1"/>
          </p:cNvSpPr>
          <p:nvPr>
            <p:ph sz="quarter" idx="2"/>
          </p:nvPr>
        </p:nvSpPr>
        <p:spPr>
          <a:xfrm>
            <a:off x="457200" y="1295400"/>
            <a:ext cx="4040188" cy="4830763"/>
          </a:xfrm>
        </p:spPr>
        <p:txBody>
          <a:bodyPr/>
          <a:lstStyle/>
          <a:p>
            <a:r>
              <a:rPr lang="en-US" dirty="0"/>
              <a:t>Source Reduction</a:t>
            </a:r>
          </a:p>
          <a:p>
            <a:r>
              <a:rPr lang="en-US" dirty="0"/>
              <a:t>Segregation</a:t>
            </a:r>
          </a:p>
          <a:p>
            <a:r>
              <a:rPr lang="en-US" dirty="0"/>
              <a:t>Recycling</a:t>
            </a:r>
          </a:p>
          <a:p>
            <a:r>
              <a:rPr lang="en-US" dirty="0"/>
              <a:t>Concentration</a:t>
            </a:r>
          </a:p>
          <a:p>
            <a:endParaRPr lang="en-US" dirty="0"/>
          </a:p>
        </p:txBody>
      </p:sp>
      <p:pic>
        <p:nvPicPr>
          <p:cNvPr id="8194" name="Picture 2"/>
          <p:cNvPicPr>
            <a:picLocks noChangeAspect="1" noChangeArrowheads="1"/>
          </p:cNvPicPr>
          <p:nvPr/>
        </p:nvPicPr>
        <p:blipFill>
          <a:blip r:embed="rId3"/>
          <a:srcRect/>
          <a:stretch>
            <a:fillRect/>
          </a:stretch>
        </p:blipFill>
        <p:spPr bwMode="auto">
          <a:xfrm>
            <a:off x="3733800" y="1143000"/>
            <a:ext cx="5410200" cy="4648200"/>
          </a:xfrm>
          <a:prstGeom prst="rect">
            <a:avLst/>
          </a:prstGeom>
          <a:noFill/>
          <a:ln w="9525">
            <a:noFill/>
            <a:miter lim="800000"/>
            <a:headEnd/>
            <a:tailEnd/>
          </a:ln>
          <a:effec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Text Placeholder 2"/>
          <p:cNvSpPr>
            <a:spLocks noGrp="1"/>
          </p:cNvSpPr>
          <p:nvPr>
            <p:ph type="body" idx="1"/>
          </p:nvPr>
        </p:nvSpPr>
        <p:spPr/>
        <p:txBody>
          <a:bodyPr/>
          <a:lstStyle/>
          <a:p>
            <a:r>
              <a:rPr lang="en-US" dirty="0"/>
              <a:t>References</a:t>
            </a:r>
          </a:p>
        </p:txBody>
      </p:sp>
      <p:sp>
        <p:nvSpPr>
          <p:cNvPr id="5" name="Text Placeholder 4"/>
          <p:cNvSpPr>
            <a:spLocks noGrp="1"/>
          </p:cNvSpPr>
          <p:nvPr>
            <p:ph type="body" sz="half" idx="3"/>
          </p:nvPr>
        </p:nvSpPr>
        <p:spPr/>
        <p:txBody>
          <a:bodyPr/>
          <a:lstStyle/>
          <a:p>
            <a:r>
              <a:rPr lang="en-US" dirty="0"/>
              <a:t>.</a:t>
            </a:r>
          </a:p>
        </p:txBody>
      </p:sp>
      <p:sp>
        <p:nvSpPr>
          <p:cNvPr id="4" name="Content Placeholder 3"/>
          <p:cNvSpPr>
            <a:spLocks noGrp="1"/>
          </p:cNvSpPr>
          <p:nvPr>
            <p:ph sz="quarter" idx="2"/>
          </p:nvPr>
        </p:nvSpPr>
        <p:spPr>
          <a:xfrm>
            <a:off x="457200" y="2492188"/>
            <a:ext cx="7924800" cy="3868132"/>
          </a:xfrm>
        </p:spPr>
        <p:txBody>
          <a:bodyPr>
            <a:normAutofit/>
          </a:bodyPr>
          <a:lstStyle/>
          <a:p>
            <a:r>
              <a:rPr lang="en-US" dirty="0"/>
              <a:t>Ahmad, S., </a:t>
            </a:r>
            <a:r>
              <a:rPr lang="en-US" dirty="0" err="1"/>
              <a:t>Iqbal</a:t>
            </a:r>
            <a:r>
              <a:rPr lang="en-US" dirty="0"/>
              <a:t>, N., </a:t>
            </a:r>
            <a:r>
              <a:rPr lang="en-US" dirty="0" err="1"/>
              <a:t>Jamil</a:t>
            </a:r>
            <a:r>
              <a:rPr lang="en-US" dirty="0"/>
              <a:t>, F., &amp; Kim, D. (2020). Optimal policy-making for municipal waste management based on predictive model optimization. </a:t>
            </a:r>
            <a:r>
              <a:rPr lang="en-US" i="1" dirty="0"/>
              <a:t>IEEE Access</a:t>
            </a:r>
            <a:r>
              <a:rPr lang="en-US" dirty="0"/>
              <a:t>, </a:t>
            </a:r>
            <a:r>
              <a:rPr lang="en-US" i="1" dirty="0"/>
              <a:t>8</a:t>
            </a:r>
            <a:r>
              <a:rPr lang="en-US" dirty="0"/>
              <a:t>, 218458-218469. </a:t>
            </a:r>
          </a:p>
          <a:p>
            <a:r>
              <a:rPr lang="en-US" dirty="0" err="1"/>
              <a:t>Sangkham</a:t>
            </a:r>
            <a:r>
              <a:rPr lang="en-US" dirty="0"/>
              <a:t>, S. (2020). Face mask and medical waste disposal during the novel COVID-19 pandemic in Asia. </a:t>
            </a:r>
            <a:r>
              <a:rPr lang="en-US" i="1" dirty="0"/>
              <a:t>Case Studies in Chemical and Environmental Engineering</a:t>
            </a:r>
            <a:r>
              <a:rPr lang="en-US" dirty="0"/>
              <a:t>, </a:t>
            </a:r>
            <a:r>
              <a:rPr lang="en-US" i="1" dirty="0"/>
              <a:t>2</a:t>
            </a:r>
            <a:r>
              <a:rPr lang="en-US" dirty="0"/>
              <a:t>, 100052. </a:t>
            </a:r>
          </a:p>
          <a:p>
            <a:r>
              <a:rPr lang="en-US" dirty="0" err="1"/>
              <a:t>Ampofo</a:t>
            </a:r>
            <a:r>
              <a:rPr lang="en-US" dirty="0"/>
              <a:t>, J. A. (2020). Waste disposal management practices in selected senior high schools within the </a:t>
            </a:r>
            <a:r>
              <a:rPr lang="en-US" dirty="0" err="1"/>
              <a:t>Wa</a:t>
            </a:r>
            <a:r>
              <a:rPr lang="en-US" dirty="0"/>
              <a:t> Municipality of Ghana. </a:t>
            </a:r>
            <a:r>
              <a:rPr lang="en-US" i="1" dirty="0"/>
              <a:t>International Journal of Management &amp; Entrepreneurship Research</a:t>
            </a:r>
            <a:r>
              <a:rPr lang="en-US" dirty="0"/>
              <a:t>, </a:t>
            </a:r>
            <a:r>
              <a:rPr lang="en-US" i="1" dirty="0"/>
              <a:t>2</a:t>
            </a:r>
            <a:r>
              <a:rPr lang="en-US" dirty="0"/>
              <a:t>(4), 273-290. </a:t>
            </a:r>
          </a:p>
        </p:txBody>
      </p:sp>
      <p:sp>
        <p:nvSpPr>
          <p:cNvPr id="6" name="Content Placeholder 5"/>
          <p:cNvSpPr>
            <a:spLocks noGrp="1"/>
          </p:cNvSpPr>
          <p:nvPr>
            <p:ph sz="quarter" idx="4"/>
          </p:nvPr>
        </p:nvSpPr>
        <p:spPr/>
        <p:txBody>
          <a:bodyPr>
            <a:normAutofit/>
          </a:bodyPr>
          <a:lstStyle/>
          <a:p>
            <a:r>
              <a:rPr lang="en-US" dirty="0"/>
              <a: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Resource Conversation Challenge</a:t>
            </a:r>
          </a:p>
        </p:txBody>
      </p:sp>
      <p:sp>
        <p:nvSpPr>
          <p:cNvPr id="3" name="Content Placeholder 2"/>
          <p:cNvSpPr>
            <a:spLocks noGrp="1"/>
          </p:cNvSpPr>
          <p:nvPr>
            <p:ph idx="1"/>
          </p:nvPr>
        </p:nvSpPr>
        <p:spPr/>
        <p:txBody>
          <a:bodyPr>
            <a:normAutofit/>
          </a:bodyPr>
          <a:lstStyle/>
          <a:p>
            <a:pPr>
              <a:buNone/>
            </a:pPr>
            <a:r>
              <a:rPr lang="en-US" dirty="0"/>
              <a:t>Goals</a:t>
            </a:r>
          </a:p>
          <a:p>
            <a:r>
              <a:rPr lang="en-US" dirty="0"/>
              <a:t>Prevention of the waste and material pollution</a:t>
            </a:r>
          </a:p>
          <a:p>
            <a:r>
              <a:rPr lang="en-US" dirty="0"/>
              <a:t>Promotion of the recycling process within companies</a:t>
            </a:r>
          </a:p>
          <a:p>
            <a:r>
              <a:rPr lang="en-US" dirty="0"/>
              <a:t>Reusing of the various materials and substances</a:t>
            </a:r>
          </a:p>
          <a:p>
            <a:r>
              <a:rPr lang="en-US" dirty="0"/>
              <a:t>Reduction of the amount of chemicals </a:t>
            </a:r>
          </a:p>
          <a:p>
            <a:r>
              <a:rPr lang="en-US" dirty="0"/>
              <a:t>Increment of the various kinds of energy and the materials used in conversations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Environmental issue (Waste Disporsal)</a:t>
            </a:r>
          </a:p>
        </p:txBody>
      </p:sp>
      <p:sp>
        <p:nvSpPr>
          <p:cNvPr id="3" name="Content Placeholder 2"/>
          <p:cNvSpPr>
            <a:spLocks noGrp="1"/>
          </p:cNvSpPr>
          <p:nvPr>
            <p:ph idx="1"/>
          </p:nvPr>
        </p:nvSpPr>
        <p:spPr/>
        <p:txBody>
          <a:bodyPr/>
          <a:lstStyle/>
          <a:p>
            <a:r>
              <a:rPr lang="en-US" dirty="0"/>
              <a:t>Waste eventually rot</a:t>
            </a:r>
          </a:p>
          <a:p>
            <a:r>
              <a:rPr lang="en-US" dirty="0"/>
              <a:t>Bad smell on the waste disposal after some time</a:t>
            </a:r>
          </a:p>
          <a:p>
            <a:r>
              <a:rPr lang="en-US" dirty="0"/>
              <a:t>Generation of methane gas</a:t>
            </a:r>
          </a:p>
          <a:p>
            <a:r>
              <a:rPr lang="en-US" dirty="0"/>
              <a:t>Might end up producing leach ate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The main pillars of sustainability</a:t>
            </a:r>
          </a:p>
        </p:txBody>
      </p:sp>
      <p:sp>
        <p:nvSpPr>
          <p:cNvPr id="3" name="Content Placeholder 2"/>
          <p:cNvSpPr>
            <a:spLocks noGrp="1"/>
          </p:cNvSpPr>
          <p:nvPr>
            <p:ph sz="quarter" idx="2"/>
          </p:nvPr>
        </p:nvSpPr>
        <p:spPr/>
        <p:txBody>
          <a:bodyPr>
            <a:normAutofit/>
          </a:bodyPr>
          <a:lstStyle/>
          <a:p>
            <a:r>
              <a:rPr lang="en-US" dirty="0"/>
              <a:t>Social</a:t>
            </a:r>
          </a:p>
          <a:p>
            <a:r>
              <a:rPr lang="en-US" dirty="0"/>
              <a:t>Desirable</a:t>
            </a:r>
          </a:p>
          <a:p>
            <a:r>
              <a:rPr lang="en-US" dirty="0"/>
              <a:t>Environment</a:t>
            </a:r>
          </a:p>
          <a:p>
            <a:r>
              <a:rPr lang="en-US" dirty="0"/>
              <a:t>Viable</a:t>
            </a:r>
          </a:p>
          <a:p>
            <a:r>
              <a:rPr lang="en-US" dirty="0"/>
              <a:t>Sustainable</a:t>
            </a:r>
          </a:p>
          <a:p>
            <a:r>
              <a:rPr lang="en-US" dirty="0"/>
              <a:t>Equitable</a:t>
            </a:r>
          </a:p>
          <a:p>
            <a:r>
              <a:rPr lang="en-US" dirty="0"/>
              <a:t>Economic</a:t>
            </a:r>
          </a:p>
        </p:txBody>
      </p:sp>
      <p:pic>
        <p:nvPicPr>
          <p:cNvPr id="1026" name="Picture 2"/>
          <p:cNvPicPr>
            <a:picLocks noChangeAspect="1" noChangeArrowheads="1"/>
          </p:cNvPicPr>
          <p:nvPr/>
        </p:nvPicPr>
        <p:blipFill>
          <a:blip r:embed="rId3"/>
          <a:srcRect/>
          <a:stretch>
            <a:fillRect/>
          </a:stretch>
        </p:blipFill>
        <p:spPr bwMode="auto">
          <a:xfrm>
            <a:off x="4191000" y="2362200"/>
            <a:ext cx="4448175" cy="3200400"/>
          </a:xfrm>
          <a:prstGeom prst="rect">
            <a:avLst/>
          </a:prstGeom>
          <a:noFill/>
          <a:ln w="9525">
            <a:noFill/>
            <a:miter lim="800000"/>
            <a:headEnd/>
            <a:tailEnd/>
          </a:ln>
          <a:effec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667512"/>
          </a:xfrm>
        </p:spPr>
        <p:txBody>
          <a:bodyPr>
            <a:normAutofit fontScale="90000"/>
          </a:bodyPr>
          <a:lstStyle/>
          <a:p>
            <a:r>
              <a:rPr lang="en-US" dirty="0"/>
              <a:t>Why is waste Disporsal an issue?</a:t>
            </a:r>
          </a:p>
        </p:txBody>
      </p:sp>
      <p:sp>
        <p:nvSpPr>
          <p:cNvPr id="4" name="Content Placeholder 3"/>
          <p:cNvSpPr>
            <a:spLocks noGrp="1"/>
          </p:cNvSpPr>
          <p:nvPr>
            <p:ph sz="quarter" idx="2"/>
          </p:nvPr>
        </p:nvSpPr>
        <p:spPr>
          <a:xfrm>
            <a:off x="457200" y="1371600"/>
            <a:ext cx="4040188" cy="4754563"/>
          </a:xfrm>
        </p:spPr>
        <p:txBody>
          <a:bodyPr/>
          <a:lstStyle/>
          <a:p>
            <a:r>
              <a:rPr lang="en-US" dirty="0"/>
              <a:t>It might lead to climate change</a:t>
            </a:r>
          </a:p>
          <a:p>
            <a:r>
              <a:rPr lang="en-US" dirty="0"/>
              <a:t>Can lead to air polution</a:t>
            </a:r>
          </a:p>
          <a:p>
            <a:r>
              <a:rPr lang="en-US" dirty="0"/>
              <a:t>Affects the ecosystem a great deal </a:t>
            </a:r>
          </a:p>
          <a:p>
            <a:r>
              <a:rPr lang="en-US" dirty="0"/>
              <a:t>Might affect the living and non living  creatures</a:t>
            </a:r>
          </a:p>
          <a:p>
            <a:r>
              <a:rPr lang="en-US" dirty="0"/>
              <a:t>May lead to land fills</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96112"/>
          </a:xfrm>
        </p:spPr>
        <p:txBody>
          <a:bodyPr>
            <a:normAutofit fontScale="90000"/>
          </a:bodyPr>
          <a:lstStyle/>
          <a:p>
            <a:r>
              <a:rPr lang="en-US" dirty="0"/>
              <a:t>Is waste disposal a problem of a resources?</a:t>
            </a:r>
          </a:p>
        </p:txBody>
      </p:sp>
      <p:sp>
        <p:nvSpPr>
          <p:cNvPr id="4" name="Content Placeholder 3"/>
          <p:cNvSpPr>
            <a:spLocks noGrp="1"/>
          </p:cNvSpPr>
          <p:nvPr>
            <p:ph sz="quarter" idx="2"/>
          </p:nvPr>
        </p:nvSpPr>
        <p:spPr>
          <a:xfrm>
            <a:off x="457200" y="1600200"/>
            <a:ext cx="4040188" cy="4525963"/>
          </a:xfrm>
        </p:spPr>
        <p:txBody>
          <a:bodyPr>
            <a:normAutofit/>
          </a:bodyPr>
          <a:lstStyle/>
          <a:p>
            <a:r>
              <a:rPr lang="en-US" dirty="0"/>
              <a:t>Waste is an economic loss</a:t>
            </a:r>
          </a:p>
          <a:p>
            <a:r>
              <a:rPr lang="en-US" dirty="0"/>
              <a:t>There is increased rates of waste being recycled or composed</a:t>
            </a:r>
          </a:p>
          <a:p>
            <a:r>
              <a:rPr lang="en-US" dirty="0"/>
              <a:t>This leads to environmental consumption to some point</a:t>
            </a:r>
          </a:p>
          <a:p>
            <a:r>
              <a:rPr lang="en-US" dirty="0"/>
              <a:t>The need to change the mode of production and consumption is also an alarm. </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Impacts of plastic pollution</a:t>
            </a:r>
          </a:p>
        </p:txBody>
      </p:sp>
      <p:sp>
        <p:nvSpPr>
          <p:cNvPr id="5" name="Content Placeholder 4"/>
          <p:cNvSpPr>
            <a:spLocks noGrp="1"/>
          </p:cNvSpPr>
          <p:nvPr>
            <p:ph sz="quarter" idx="2"/>
          </p:nvPr>
        </p:nvSpPr>
        <p:spPr/>
        <p:txBody>
          <a:bodyPr/>
          <a:lstStyle/>
          <a:p>
            <a:r>
              <a:rPr lang="en-US" dirty="0"/>
              <a:t>Infiltrates  the ozone layer</a:t>
            </a:r>
          </a:p>
          <a:p>
            <a:r>
              <a:rPr lang="en-US" dirty="0"/>
              <a:t>Plastics never decompose easily</a:t>
            </a:r>
          </a:p>
          <a:p>
            <a:r>
              <a:rPr lang="en-US" dirty="0"/>
              <a:t>The vest mode of handling it is through recycling</a:t>
            </a:r>
          </a:p>
          <a:p>
            <a:r>
              <a:rPr lang="en-US" dirty="0"/>
              <a:t>Plastics are hazardous to both air and marine creatures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609600"/>
            <a:ext cx="6324600" cy="609600"/>
          </a:xfrm>
        </p:spPr>
        <p:txBody>
          <a:bodyPr>
            <a:normAutofit/>
          </a:bodyPr>
          <a:lstStyle/>
          <a:p>
            <a:r>
              <a:rPr lang="en-US" dirty="0"/>
              <a:t>Impacts of improper waste disposal</a:t>
            </a:r>
          </a:p>
        </p:txBody>
      </p:sp>
      <p:sp>
        <p:nvSpPr>
          <p:cNvPr id="4" name="Content Placeholder 3"/>
          <p:cNvSpPr>
            <a:spLocks noGrp="1"/>
          </p:cNvSpPr>
          <p:nvPr>
            <p:ph sz="quarter" idx="2"/>
          </p:nvPr>
        </p:nvSpPr>
        <p:spPr>
          <a:xfrm>
            <a:off x="457200" y="1371600"/>
            <a:ext cx="4040188" cy="4754563"/>
          </a:xfrm>
        </p:spPr>
        <p:txBody>
          <a:bodyPr/>
          <a:lstStyle/>
          <a:p>
            <a:r>
              <a:rPr lang="en-US" dirty="0"/>
              <a:t>Soil, air and water pollution</a:t>
            </a:r>
          </a:p>
          <a:p>
            <a:r>
              <a:rPr lang="en-US" dirty="0"/>
              <a:t>Creation of hazardous gas</a:t>
            </a:r>
          </a:p>
          <a:p>
            <a:r>
              <a:rPr lang="en-US" dirty="0"/>
              <a:t>Creation of greenhouse effects to the environment</a:t>
            </a:r>
          </a:p>
          <a:p>
            <a:r>
              <a:rPr lang="en-US" dirty="0"/>
              <a:t>Can easily harm the marine and wildlife</a:t>
            </a:r>
          </a:p>
        </p:txBody>
      </p:sp>
      <p:pic>
        <p:nvPicPr>
          <p:cNvPr id="2050" name="Picture 2"/>
          <p:cNvPicPr>
            <a:picLocks noChangeAspect="1" noChangeArrowheads="1"/>
          </p:cNvPicPr>
          <p:nvPr/>
        </p:nvPicPr>
        <p:blipFill>
          <a:blip r:embed="rId3"/>
          <a:srcRect/>
          <a:stretch>
            <a:fillRect/>
          </a:stretch>
        </p:blipFill>
        <p:spPr bwMode="auto">
          <a:xfrm rot="1519593">
            <a:off x="5048295" y="2191672"/>
            <a:ext cx="2857500" cy="3581400"/>
          </a:xfrm>
          <a:prstGeom prst="rect">
            <a:avLst/>
          </a:prstGeom>
          <a:noFill/>
          <a:ln w="9525">
            <a:noFill/>
            <a:miter lim="800000"/>
            <a:headEnd/>
            <a:tailEnd/>
          </a:ln>
          <a:effec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304801"/>
            <a:ext cx="7848600" cy="914400"/>
          </a:xfrm>
        </p:spPr>
        <p:txBody>
          <a:bodyPr>
            <a:normAutofit/>
          </a:bodyPr>
          <a:lstStyle/>
          <a:p>
            <a:r>
              <a:rPr lang="en-US" dirty="0"/>
              <a:t>Negative impacts of waste Disporsal</a:t>
            </a:r>
          </a:p>
        </p:txBody>
      </p:sp>
      <p:sp>
        <p:nvSpPr>
          <p:cNvPr id="4" name="Content Placeholder 3"/>
          <p:cNvSpPr>
            <a:spLocks noGrp="1"/>
          </p:cNvSpPr>
          <p:nvPr>
            <p:ph sz="quarter" idx="2"/>
          </p:nvPr>
        </p:nvSpPr>
        <p:spPr>
          <a:xfrm>
            <a:off x="457200" y="1524000"/>
            <a:ext cx="4040188" cy="4602163"/>
          </a:xfrm>
        </p:spPr>
        <p:txBody>
          <a:bodyPr/>
          <a:lstStyle/>
          <a:p>
            <a:r>
              <a:rPr lang="en-US" dirty="0"/>
              <a:t>Soil Contamination</a:t>
            </a:r>
          </a:p>
          <a:p>
            <a:r>
              <a:rPr lang="en-US" dirty="0"/>
              <a:t>Air contamination</a:t>
            </a:r>
          </a:p>
          <a:p>
            <a:r>
              <a:rPr lang="en-US" dirty="0"/>
              <a:t>Water contamination</a:t>
            </a:r>
          </a:p>
          <a:p>
            <a:r>
              <a:rPr lang="en-US" dirty="0"/>
              <a:t>Spread of diseases carrying pests</a:t>
            </a:r>
          </a:p>
          <a:p>
            <a:r>
              <a:rPr lang="en-US" dirty="0"/>
              <a:t>Missed kinds of recycling activities</a:t>
            </a:r>
          </a:p>
        </p:txBody>
      </p:sp>
      <p:pic>
        <p:nvPicPr>
          <p:cNvPr id="3074" name="Picture 2"/>
          <p:cNvPicPr>
            <a:picLocks noChangeAspect="1" noChangeArrowheads="1"/>
          </p:cNvPicPr>
          <p:nvPr/>
        </p:nvPicPr>
        <p:blipFill>
          <a:blip r:embed="rId3"/>
          <a:srcRect/>
          <a:stretch>
            <a:fillRect/>
          </a:stretch>
        </p:blipFill>
        <p:spPr bwMode="auto">
          <a:xfrm>
            <a:off x="5181600" y="1371600"/>
            <a:ext cx="3657600" cy="5105400"/>
          </a:xfrm>
          <a:prstGeom prst="rect">
            <a:avLst/>
          </a:prstGeom>
          <a:noFill/>
          <a:ln w="9525">
            <a:noFill/>
            <a:miter lim="800000"/>
            <a:headEnd/>
            <a:tailEnd/>
          </a:ln>
          <a:effectLst/>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275</TotalTime>
  <Words>2247</Words>
  <Application>Microsoft Office PowerPoint</Application>
  <PresentationFormat>On-screen Show (4:3)</PresentationFormat>
  <Paragraphs>139</Paragraphs>
  <Slides>17</Slides>
  <Notes>15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Calibri</vt:lpstr>
      <vt:lpstr>Constantia</vt:lpstr>
      <vt:lpstr>Wingdings 2</vt:lpstr>
      <vt:lpstr>Flow</vt:lpstr>
      <vt:lpstr>Comparison Life Cycle Impacts of the solid Waste Management Strategies</vt:lpstr>
      <vt:lpstr>Resource Conversation Challenge</vt:lpstr>
      <vt:lpstr>Environmental issue (Waste Disporsal)</vt:lpstr>
      <vt:lpstr>The main pillars of sustainability</vt:lpstr>
      <vt:lpstr>Why is waste Disporsal an issue?</vt:lpstr>
      <vt:lpstr>Is waste disposal a problem of a resources?</vt:lpstr>
      <vt:lpstr>Impacts of plastic pollution</vt:lpstr>
      <vt:lpstr>PowerPoint Presentation</vt:lpstr>
      <vt:lpstr>PowerPoint Presentation</vt:lpstr>
      <vt:lpstr>PowerPoint Presentation</vt:lpstr>
      <vt:lpstr>PowerPoint Presentation</vt:lpstr>
      <vt:lpstr>Negative impacts of plastic on the environment</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cp:lastModifiedBy>john matheka</cp:lastModifiedBy>
  <cp:revision>35</cp:revision>
  <dcterms:created xsi:type="dcterms:W3CDTF">2006-08-16T00:00:00Z</dcterms:created>
  <dcterms:modified xsi:type="dcterms:W3CDTF">2021-07-23T11:39:26Z</dcterms:modified>
</cp:coreProperties>
</file>